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79" r:id="rId3"/>
    <p:sldId id="257" r:id="rId4"/>
    <p:sldId id="270" r:id="rId5"/>
    <p:sldId id="259" r:id="rId6"/>
    <p:sldId id="261" r:id="rId7"/>
    <p:sldId id="258" r:id="rId8"/>
    <p:sldId id="263" r:id="rId9"/>
    <p:sldId id="277" r:id="rId10"/>
    <p:sldId id="278" r:id="rId11"/>
    <p:sldId id="271" r:id="rId12"/>
    <p:sldId id="264" r:id="rId13"/>
    <p:sldId id="276" r:id="rId14"/>
    <p:sldId id="275" r:id="rId15"/>
    <p:sldId id="265" r:id="rId16"/>
    <p:sldId id="274" r:id="rId17"/>
    <p:sldId id="266" r:id="rId18"/>
    <p:sldId id="272" r:id="rId19"/>
    <p:sldId id="273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97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63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337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809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830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728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4338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057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065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72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9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907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64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6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358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4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D2F268-5C40-4632-A1A3-1CDA46FE6B97}" type="datetimeFigureOut">
              <a:rPr lang="en-SG" smtClean="0"/>
              <a:t>11/5/2022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309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BF21-0E85-2FCE-E251-8D196A489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Pneumonia detection in chest X-ray images using deep learning models</a:t>
            </a:r>
            <a:b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6B53C-D658-513A-9C2D-FE15941CD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Presenter : Yiang Yuet Meng</a:t>
            </a:r>
          </a:p>
        </p:txBody>
      </p:sp>
    </p:spTree>
    <p:extLst>
      <p:ext uri="{BB962C8B-B14F-4D97-AF65-F5344CB8AC3E}">
        <p14:creationId xmlns:p14="http://schemas.microsoft.com/office/powerpoint/2010/main" val="178813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5143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   CNN Model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917" y="4239261"/>
            <a:ext cx="10394707" cy="72326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5CD38-162E-DE17-72E6-6626ADD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10411"/>
          <a:stretch/>
        </p:blipFill>
        <p:spPr>
          <a:xfrm>
            <a:off x="1390276" y="1361408"/>
            <a:ext cx="10394708" cy="3743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2E9AE-9E9C-C0EE-C89C-F39D63806D40}"/>
              </a:ext>
            </a:extLst>
          </p:cNvPr>
          <p:cNvSpPr txBox="1"/>
          <p:nvPr/>
        </p:nvSpPr>
        <p:spPr>
          <a:xfrm>
            <a:off x="2510319" y="5635764"/>
            <a:ext cx="3585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Convolution layers are used to detect features in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BC0D8-576B-0726-3A06-8DF15DEC1700}"/>
              </a:ext>
            </a:extLst>
          </p:cNvPr>
          <p:cNvCxnSpPr/>
          <p:nvPr/>
        </p:nvCxnSpPr>
        <p:spPr>
          <a:xfrm flipV="1">
            <a:off x="3852809" y="3965825"/>
            <a:ext cx="143838" cy="1530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836F8F-887F-8C63-72DB-78583E526D84}"/>
              </a:ext>
            </a:extLst>
          </p:cNvPr>
          <p:cNvSpPr txBox="1"/>
          <p:nvPr/>
        </p:nvSpPr>
        <p:spPr>
          <a:xfrm>
            <a:off x="6941094" y="4982963"/>
            <a:ext cx="1899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Pooling layers are used to compress the output of  Convolution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ECEB0C-B6F5-396F-592F-35ABA2BAB8B0}"/>
              </a:ext>
            </a:extLst>
          </p:cNvPr>
          <p:cNvCxnSpPr>
            <a:cxnSpLocks/>
          </p:cNvCxnSpPr>
          <p:nvPr/>
        </p:nvCxnSpPr>
        <p:spPr>
          <a:xfrm flipH="1" flipV="1">
            <a:off x="7191910" y="3318553"/>
            <a:ext cx="409597" cy="1786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7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Base Model-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4334420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6106714" y="2420330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5056860" y="2420330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4154556" y="2125689"/>
            <a:ext cx="723275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3601868" y="272080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125097" y="2658198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056860" y="2125689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056860" y="2125689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6361666" y="2125689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5184336" y="170733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2765388" y="28003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6930882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2765388" y="4078439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6880190" y="4305394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architecture for Base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27B438-C50D-267E-047D-91ADF7872174}"/>
              </a:ext>
            </a:extLst>
          </p:cNvPr>
          <p:cNvSpPr txBox="1"/>
          <p:nvPr/>
        </p:nvSpPr>
        <p:spPr>
          <a:xfrm>
            <a:off x="3814482" y="1664160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</a:t>
            </a:r>
          </a:p>
        </p:txBody>
      </p:sp>
    </p:spTree>
    <p:extLst>
      <p:ext uri="{BB962C8B-B14F-4D97-AF65-F5344CB8AC3E}">
        <p14:creationId xmlns:p14="http://schemas.microsoft.com/office/powerpoint/2010/main" val="87793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1630467"/>
              </p:ext>
            </p:extLst>
          </p:nvPr>
        </p:nvGraphicFramePr>
        <p:xfrm>
          <a:off x="571500" y="1092200"/>
          <a:ext cx="11258551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469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014881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973932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07319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Base</a:t>
                      </a:r>
                    </a:p>
                    <a:p>
                      <a:r>
                        <a:rPr lang="en-SG" dirty="0"/>
                        <a:t>CNN- 3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=0.000001, beta_1=0.9, beta_2=0.999, epsilon=1e-08, decay=0.000005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0.2837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0.2991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5CCA9F-C10A-E1AE-7C2D-7F2963611581}"/>
              </a:ext>
            </a:extLst>
          </p:cNvPr>
          <p:cNvSpPr txBox="1"/>
          <p:nvPr/>
        </p:nvSpPr>
        <p:spPr>
          <a:xfrm>
            <a:off x="2142308" y="5934075"/>
            <a:ext cx="1022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graphs seemed to suggest that overfitting seemed to occur since Training Accuracy/Loss improves while Validation Accuracy/Loss got worst as epoch increases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9E7A3-2C28-D51A-A806-C2EC3D83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t="23238" r="37536" b="38667"/>
          <a:stretch/>
        </p:blipFill>
        <p:spPr>
          <a:xfrm>
            <a:off x="2142308" y="3076939"/>
            <a:ext cx="6831876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563" y="-112949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1-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4334420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6925857" y="2438399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5876003" y="24383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4154556" y="2125689"/>
            <a:ext cx="1261714" cy="129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3601868" y="272080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622695" y="2705540"/>
            <a:ext cx="1393853" cy="247151"/>
          </a:xfrm>
          <a:prstGeom prst="bentConnector3">
            <a:avLst>
              <a:gd name="adj1" fmla="val 97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876003" y="2143758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876003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7180809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6003479" y="1725407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2765388" y="28003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7750025" y="29187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2765388" y="4078439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7699333" y="432346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architecture for Model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27B438-C50D-267E-047D-91ADF7872174}"/>
              </a:ext>
            </a:extLst>
          </p:cNvPr>
          <p:cNvSpPr txBox="1"/>
          <p:nvPr/>
        </p:nvSpPr>
        <p:spPr>
          <a:xfrm>
            <a:off x="3814482" y="1664160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4789EA-3C61-5245-5E28-C6D756A72EC5}"/>
              </a:ext>
            </a:extLst>
          </p:cNvPr>
          <p:cNvSpPr/>
          <p:nvPr/>
        </p:nvSpPr>
        <p:spPr>
          <a:xfrm>
            <a:off x="4619028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</a:t>
            </a:r>
            <a:r>
              <a:rPr lang="en-SG" dirty="0"/>
              <a:t>  1-2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A2F8B-80CF-EF75-5639-20A53FA2558B}"/>
              </a:ext>
            </a:extLst>
          </p:cNvPr>
          <p:cNvSpPr/>
          <p:nvPr/>
        </p:nvSpPr>
        <p:spPr>
          <a:xfrm>
            <a:off x="4886901" y="2444090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 1-3</a:t>
            </a:r>
          </a:p>
        </p:txBody>
      </p:sp>
    </p:spTree>
    <p:extLst>
      <p:ext uri="{BB962C8B-B14F-4D97-AF65-F5344CB8AC3E}">
        <p14:creationId xmlns:p14="http://schemas.microsoft.com/office/powerpoint/2010/main" val="192900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172" y="176555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2-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554212" y="2514883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124513" y="2519966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8270817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8807158" y="2486827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7757304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8056701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3230510" cy="413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570736" y="279743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156762" y="1751731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583064" y="2192186"/>
            <a:ext cx="34790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583064" y="2188895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9062110" y="2192186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7578275" y="1751731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9525760" y="2869333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9459581" y="4098696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model 2 architecture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A6B48-65AB-238A-A973-1AA5DA55D70C}"/>
              </a:ext>
            </a:extLst>
          </p:cNvPr>
          <p:cNvSpPr/>
          <p:nvPr/>
        </p:nvSpPr>
        <p:spPr>
          <a:xfrm>
            <a:off x="3355877" y="2520431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4CA520-F42F-89F2-C9B1-A4773288C336}"/>
              </a:ext>
            </a:extLst>
          </p:cNvPr>
          <p:cNvSpPr/>
          <p:nvPr/>
        </p:nvSpPr>
        <p:spPr>
          <a:xfrm>
            <a:off x="7104171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88183E-A1E9-5057-E139-547DD280B581}"/>
              </a:ext>
            </a:extLst>
          </p:cNvPr>
          <p:cNvSpPr/>
          <p:nvPr/>
        </p:nvSpPr>
        <p:spPr>
          <a:xfrm>
            <a:off x="6590658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76CAAF-61FA-8FFF-56A8-75DC8C9159C9}"/>
              </a:ext>
            </a:extLst>
          </p:cNvPr>
          <p:cNvSpPr/>
          <p:nvPr/>
        </p:nvSpPr>
        <p:spPr>
          <a:xfrm>
            <a:off x="6890055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5B91-AB84-14BC-1350-4CC7A92A0EE2}"/>
              </a:ext>
            </a:extLst>
          </p:cNvPr>
          <p:cNvSpPr/>
          <p:nvPr/>
        </p:nvSpPr>
        <p:spPr>
          <a:xfrm>
            <a:off x="6020138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C1B1D1-9534-61B5-1D24-B7C654008D8C}"/>
              </a:ext>
            </a:extLst>
          </p:cNvPr>
          <p:cNvSpPr/>
          <p:nvPr/>
        </p:nvSpPr>
        <p:spPr>
          <a:xfrm>
            <a:off x="5506625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FC8109-E41D-DC28-0EDA-35DBB0EE39E8}"/>
              </a:ext>
            </a:extLst>
          </p:cNvPr>
          <p:cNvSpPr/>
          <p:nvPr/>
        </p:nvSpPr>
        <p:spPr>
          <a:xfrm>
            <a:off x="5806022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</p:spTree>
    <p:extLst>
      <p:ext uri="{BB962C8B-B14F-4D97-AF65-F5344CB8AC3E}">
        <p14:creationId xmlns:p14="http://schemas.microsoft.com/office/powerpoint/2010/main" val="222842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31385245"/>
              </p:ext>
            </p:extLst>
          </p:nvPr>
        </p:nvGraphicFramePr>
        <p:xfrm>
          <a:off x="104776" y="911225"/>
          <a:ext cx="11668124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45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24559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997022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332653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352397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31369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09363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58516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1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CNN- 7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dirty="0" err="1">
                          <a:effectLst/>
                        </a:rPr>
                        <a:t>learning_rate</a:t>
                      </a:r>
                      <a:r>
                        <a:rPr lang="en-SG" dirty="0">
                          <a:effectLst/>
                        </a:rPr>
                        <a:t>=0.000001, beta_1=0.9, beta_2=0.999, epsilon=1e-08, decay=0.000005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0.3034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2</a:t>
                      </a:r>
                    </a:p>
                    <a:p>
                      <a:r>
                        <a:rPr lang="en-SG" dirty="0"/>
                        <a:t>- CNN- 19 layers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=0.000001, beta_1=0.9, beta_2=0.999, epsilon=1e-08, decay=0.000005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0.7308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0.2692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0.2863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1ED596B-560A-7D68-EB12-E8CCFE0DB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2" t="26527" r="34062" b="31667"/>
          <a:stretch/>
        </p:blipFill>
        <p:spPr>
          <a:xfrm>
            <a:off x="361950" y="4136187"/>
            <a:ext cx="4867275" cy="190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47BFB-D5F0-2A3C-463A-75A0549DD52E}"/>
              </a:ext>
            </a:extLst>
          </p:cNvPr>
          <p:cNvSpPr txBox="1"/>
          <p:nvPr/>
        </p:nvSpPr>
        <p:spPr>
          <a:xfrm>
            <a:off x="5657849" y="3838575"/>
            <a:ext cx="6543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plot on accuracy and loss of train and validation improves.  However, the validation data accuracy and loss is fluctuating.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CNN model built from scratch may not be a desirable model as large amount of data is necessary to acquire the desired accuracy</a:t>
            </a:r>
            <a:r>
              <a:rPr lang="en-SG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Next is to try out Transfer Learning.</a:t>
            </a:r>
          </a:p>
          <a:p>
            <a:endParaRPr lang="en-SG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Transfer learning is a work-around to surmount this obstacle. A pre-trained model on a large dataset is re-used and the network weights determined are applied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434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255421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809165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2673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857120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513850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5393461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64464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67278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9827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93290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621429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98111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8262501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8517453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746759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7748988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9685173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F39D0D-53EB-7037-3CC8-F358B4CFFE6D}"/>
              </a:ext>
            </a:extLst>
          </p:cNvPr>
          <p:cNvSpPr/>
          <p:nvPr/>
        </p:nvSpPr>
        <p:spPr>
          <a:xfrm>
            <a:off x="9966562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221514" y="2518174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9171660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9471057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8239897" y="275604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937620" y="1714500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476466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992631" y="178307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0940116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For model 3 and model 4, I will be using the above pre-trained VGG-19 architecture with no change in classifier layers</a:t>
            </a:r>
          </a:p>
        </p:txBody>
      </p:sp>
    </p:spTree>
    <p:extLst>
      <p:ext uri="{BB962C8B-B14F-4D97-AF65-F5344CB8AC3E}">
        <p14:creationId xmlns:p14="http://schemas.microsoft.com/office/powerpoint/2010/main" val="381415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1" y="698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6166797"/>
              </p:ext>
            </p:extLst>
          </p:nvPr>
        </p:nvGraphicFramePr>
        <p:xfrm>
          <a:off x="261938" y="682625"/>
          <a:ext cx="1193006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846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94702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1019404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486438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63502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32022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91258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3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decay=0.000005,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amsgrad: False, betas: (0.9, 0.999)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epsilon: 1e-08, learning rate: 1e-06,maximize: False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weight_decay: 0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0.6709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4</a:t>
                      </a:r>
                    </a:p>
                    <a:p>
                      <a:r>
                        <a:rPr lang="en-SG" dirty="0"/>
                        <a:t>- 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decay=0.000005,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amsgrad: False, betas: (0.9, 0.999)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epsilon: 1e-08, learning rate: 1e-06, maximize: False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weight_decay: 0,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0.1458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0.8286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23E0A0F-342D-77F3-2FA4-7EC95D8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1111" r="34218" b="15926"/>
          <a:stretch/>
        </p:blipFill>
        <p:spPr>
          <a:xfrm>
            <a:off x="261938" y="4450944"/>
            <a:ext cx="6043789" cy="2102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20096-491D-5E4D-AD08-F3070B1E7CAD}"/>
              </a:ext>
            </a:extLst>
          </p:cNvPr>
          <p:cNvSpPr txBox="1"/>
          <p:nvPr/>
        </p:nvSpPr>
        <p:spPr>
          <a:xfrm>
            <a:off x="6521647" y="4450944"/>
            <a:ext cx="5408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accuracy and recall both improved using Transfer Learning. </a:t>
            </a:r>
          </a:p>
          <a:p>
            <a:endParaRPr lang="en-SG" dirty="0"/>
          </a:p>
          <a:p>
            <a:r>
              <a:rPr lang="en-SG" dirty="0"/>
              <a:t>The plot on loss and accuracy of train and validation dataset also improves. </a:t>
            </a:r>
          </a:p>
        </p:txBody>
      </p:sp>
    </p:spTree>
    <p:extLst>
      <p:ext uri="{BB962C8B-B14F-4D97-AF65-F5344CB8AC3E}">
        <p14:creationId xmlns:p14="http://schemas.microsoft.com/office/powerpoint/2010/main" val="42735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5- 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255421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809165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2673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857120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513850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5393461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64464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67278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9827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93290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621429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98111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8262501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8517453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746759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7748988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9685173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221514" y="2518174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9171660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8239897" y="275604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937620" y="1714500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476466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992631" y="178307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0940116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F1A93-0B2B-BD23-4830-98E022A5A6D9}"/>
              </a:ext>
            </a:extLst>
          </p:cNvPr>
          <p:cNvSpPr txBox="1"/>
          <p:nvPr/>
        </p:nvSpPr>
        <p:spPr>
          <a:xfrm>
            <a:off x="1838960" y="4886960"/>
            <a:ext cx="9479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In model 5, I will remove some layers in the Classifier layers.</a:t>
            </a:r>
          </a:p>
        </p:txBody>
      </p:sp>
    </p:spTree>
    <p:extLst>
      <p:ext uri="{BB962C8B-B14F-4D97-AF65-F5344CB8AC3E}">
        <p14:creationId xmlns:p14="http://schemas.microsoft.com/office/powerpoint/2010/main" val="61572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91" y="-177802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6- 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1432943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1714332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1969284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242743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2708824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2963776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017239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4298628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4553580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3503726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378511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560653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5887924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142876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093022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5374411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141231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7422620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7677572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6627718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6909107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8767191" y="24368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1-3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629682" y="2436897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8280226" y="2436900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1-1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8539530" y="24368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1-2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1253079" y="2143760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700391" y="269644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7400016" y="2676267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097739" y="1634725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8331779" y="2143758"/>
            <a:ext cx="23743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8331779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721165" y="2110271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152750" y="1703303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376029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1400848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541327" y="438611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8575-1638-C27B-006A-E23949FBFA98}"/>
              </a:ext>
            </a:extLst>
          </p:cNvPr>
          <p:cNvSpPr/>
          <p:nvPr/>
        </p:nvSpPr>
        <p:spPr>
          <a:xfrm>
            <a:off x="9518692" y="243689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2-3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A74F32-7227-46CB-9145-EAE3D3D15CE7}"/>
              </a:ext>
            </a:extLst>
          </p:cNvPr>
          <p:cNvSpPr/>
          <p:nvPr/>
        </p:nvSpPr>
        <p:spPr>
          <a:xfrm>
            <a:off x="9031727" y="24368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2-1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A03B7F-94AF-C812-3401-BA562612D67B}"/>
              </a:ext>
            </a:extLst>
          </p:cNvPr>
          <p:cNvSpPr/>
          <p:nvPr/>
        </p:nvSpPr>
        <p:spPr>
          <a:xfrm>
            <a:off x="9291031" y="24368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2-2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E81DA3-6AB1-94FD-DC13-F40276D45075}"/>
              </a:ext>
            </a:extLst>
          </p:cNvPr>
          <p:cNvSpPr/>
          <p:nvPr/>
        </p:nvSpPr>
        <p:spPr>
          <a:xfrm>
            <a:off x="10283312" y="243839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3-3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1BCB4-8982-BE9C-D71D-4A56E992E943}"/>
              </a:ext>
            </a:extLst>
          </p:cNvPr>
          <p:cNvSpPr/>
          <p:nvPr/>
        </p:nvSpPr>
        <p:spPr>
          <a:xfrm>
            <a:off x="9796347" y="24383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3-1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A9F6D5-E4C6-7FE0-3F10-49ED23B24AA0}"/>
              </a:ext>
            </a:extLst>
          </p:cNvPr>
          <p:cNvSpPr/>
          <p:nvPr/>
        </p:nvSpPr>
        <p:spPr>
          <a:xfrm>
            <a:off x="10055651" y="24383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3-2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48280-B4F9-1600-A5A1-CD6B58E7C88A}"/>
              </a:ext>
            </a:extLst>
          </p:cNvPr>
          <p:cNvSpPr txBox="1"/>
          <p:nvPr/>
        </p:nvSpPr>
        <p:spPr>
          <a:xfrm>
            <a:off x="2355754" y="4865270"/>
            <a:ext cx="863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In model 6, I will add in more layers to the Classifier layers. Batch Normalisation layers will be introduced. 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a technique to train deep neural networks to standardise the inputs to a layer for every mini-batch to stabilise the learning process and reduce the number of training epochs in deep network training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7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7293" y="1504950"/>
            <a:ext cx="10394707" cy="493395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Background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</a:rPr>
              <a:t>Data Cleaning/Exploratory Data Analysis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Feature Engineering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Evaluation Metrics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CNN Model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Modelling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Error Analysis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Summary</a:t>
            </a:r>
            <a:br>
              <a:rPr lang="en-SG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b="1" i="0" dirty="0"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64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1960035"/>
              </p:ext>
            </p:extLst>
          </p:nvPr>
        </p:nvGraphicFramePr>
        <p:xfrm>
          <a:off x="104777" y="854075"/>
          <a:ext cx="11668124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45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24559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1131190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097080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453802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31369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09363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58516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84433">
                <a:tc>
                  <a:txBody>
                    <a:bodyPr/>
                    <a:lstStyle/>
                    <a:p>
                      <a:r>
                        <a:rPr lang="en-SG" dirty="0"/>
                        <a:t>Model 5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initial_learning_rate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=1e-6,</a:t>
                      </a:r>
                    </a:p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decay_steps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=100000,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=0.000005</a:t>
                      </a:r>
                    </a:p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0.9974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0.4658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6</a:t>
                      </a:r>
                    </a:p>
                    <a:p>
                      <a:r>
                        <a:rPr lang="en-SG" dirty="0"/>
                        <a:t>- 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initial_learning_rate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=1e-6,</a:t>
                      </a:r>
                    </a:p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decay_steps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=100000,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=0.000005</a:t>
                      </a:r>
                    </a:p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0.8814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0.1186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0.7821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420096-491D-5E4D-AD08-F3070B1E7CAD}"/>
              </a:ext>
            </a:extLst>
          </p:cNvPr>
          <p:cNvSpPr txBox="1"/>
          <p:nvPr/>
        </p:nvSpPr>
        <p:spPr>
          <a:xfrm>
            <a:off x="6638925" y="4162424"/>
            <a:ext cx="5408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accuracy and recall both improved using Transfer Learning. </a:t>
            </a:r>
          </a:p>
          <a:p>
            <a:endParaRPr lang="en-SG" dirty="0"/>
          </a:p>
          <a:p>
            <a:r>
              <a:rPr lang="en-SG" dirty="0"/>
              <a:t>The plot on loss and accuracy of train and validation dataset also improves.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23F92-D525-E068-BFAB-9899F18D5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40703" r="36893" b="19223"/>
          <a:stretch/>
        </p:blipFill>
        <p:spPr>
          <a:xfrm>
            <a:off x="261257" y="3947794"/>
            <a:ext cx="6247549" cy="24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4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Error Analysis</a:t>
            </a:r>
            <a:br>
              <a:rPr lang="en-SG" b="1" dirty="0"/>
            </a:b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BA26A-F81B-62E2-B017-22D3D49F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40973" r="69140" b="20124"/>
          <a:stretch/>
        </p:blipFill>
        <p:spPr>
          <a:xfrm>
            <a:off x="5391151" y="846801"/>
            <a:ext cx="5911848" cy="3726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27650-E847-9120-D26E-50C5D150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0" t="38061" r="73501" b="26806"/>
          <a:stretch/>
        </p:blipFill>
        <p:spPr>
          <a:xfrm>
            <a:off x="2378870" y="1311170"/>
            <a:ext cx="2406651" cy="2409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5A6E1-3EE5-4982-D790-A36D58BB4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5" t="34939" r="72933" b="27779"/>
          <a:stretch/>
        </p:blipFill>
        <p:spPr>
          <a:xfrm>
            <a:off x="2394472" y="4155061"/>
            <a:ext cx="2524561" cy="2409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0E1DA7-962B-0B7A-8BEB-6643BA0715E1}"/>
              </a:ext>
            </a:extLst>
          </p:cNvPr>
          <p:cNvSpPr txBox="1"/>
          <p:nvPr/>
        </p:nvSpPr>
        <p:spPr>
          <a:xfrm>
            <a:off x="2615684" y="876758"/>
            <a:ext cx="268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False 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3AA67-ECA4-7C3C-3735-FBBE4106DFCF}"/>
              </a:ext>
            </a:extLst>
          </p:cNvPr>
          <p:cNvSpPr txBox="1"/>
          <p:nvPr/>
        </p:nvSpPr>
        <p:spPr>
          <a:xfrm>
            <a:off x="2832839" y="3893352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False 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7C973-3953-716D-ABB7-EB355154C2F2}"/>
              </a:ext>
            </a:extLst>
          </p:cNvPr>
          <p:cNvSpPr txBox="1"/>
          <p:nvPr/>
        </p:nvSpPr>
        <p:spPr>
          <a:xfrm>
            <a:off x="5138799" y="4573735"/>
            <a:ext cx="6699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This may be due to the poor image quality, where the contrast of the image is not adequate, resulting in the base learners classifying the sample incorrectly.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is plausible that such an early stage of pneumonia, where the white infiltrates have just started to appear sparingly in the lungs, was not captured by the CNN models.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08EB-1DA4-4E71-7E17-77BAD422037E}"/>
              </a:ext>
            </a:extLst>
          </p:cNvPr>
          <p:cNvSpPr txBox="1"/>
          <p:nvPr/>
        </p:nvSpPr>
        <p:spPr>
          <a:xfrm>
            <a:off x="1002364" y="3476190"/>
            <a:ext cx="168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Legend</a:t>
            </a:r>
          </a:p>
          <a:p>
            <a:r>
              <a:rPr lang="en-SG" dirty="0"/>
              <a:t>0:  Normal</a:t>
            </a:r>
          </a:p>
          <a:p>
            <a:r>
              <a:rPr lang="en-SG" dirty="0"/>
              <a:t>1: Pneumonia</a:t>
            </a:r>
          </a:p>
        </p:txBody>
      </p:sp>
    </p:spTree>
    <p:extLst>
      <p:ext uri="{BB962C8B-B14F-4D97-AF65-F5344CB8AC3E}">
        <p14:creationId xmlns:p14="http://schemas.microsoft.com/office/powerpoint/2010/main" val="69577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7C973-3953-716D-ABB7-EB355154C2F2}"/>
              </a:ext>
            </a:extLst>
          </p:cNvPr>
          <p:cNvSpPr txBox="1"/>
          <p:nvPr/>
        </p:nvSpPr>
        <p:spPr>
          <a:xfrm>
            <a:off x="1362075" y="1023878"/>
            <a:ext cx="10248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vast amount of labeled data is difficult to acquire because it requires that expert doctors classify each image, which is an expensive and time-consuming task.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Transfer learning is a work-around to surmount this obstacle. A model trained on a large dataset is re-used and the network weights determined in this model are applied.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final model is taking weights from the pre-trained model. I introduced additional layers after the Flatten layer so as to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customise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the weights to the X-Ray images.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still room for improvement. In the future, we may investigate techniques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contrast enhancement of the images or other pre-processing steps to improve the image quality.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segmentation of the lung image before classification to enable the CNN models to achieve improved feature extraction.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ensemble of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pre-trained models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28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0011" y="1085850"/>
            <a:ext cx="10394707" cy="49339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an outbreak of bacteria in the community that is affecting children and elderly. The infection can be detected via Chest X ray.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normal chest X-ray depicts clear lungs without any areas of abnormal opacification in the image.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Bacterial pneumonia typically exhibits a focal lobar consolidation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whereas viral pneumonia manifests with a more diffuse ‘‘interstitial’’ pattern in both lungs.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are establishing a diagnostic tool based on a deep-learning framework for the screening of patients that are affected by this bacteria so that doctors can focus on the treatment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088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5152D-0022-F116-83E3-370D73C0C1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9239" t="31907" r="39041" b="30667"/>
          <a:stretch/>
        </p:blipFill>
        <p:spPr>
          <a:xfrm>
            <a:off x="7386319" y="1828799"/>
            <a:ext cx="3916679" cy="38925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F5144-95A3-309A-00D5-6CAC04601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7" t="11407" r="24917" b="12741"/>
          <a:stretch/>
        </p:blipFill>
        <p:spPr>
          <a:xfrm>
            <a:off x="1724898" y="1828800"/>
            <a:ext cx="4161552" cy="3892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D5A59-C809-B544-746E-AA42345C28C3}"/>
              </a:ext>
            </a:extLst>
          </p:cNvPr>
          <p:cNvSpPr txBox="1"/>
          <p:nvPr/>
        </p:nvSpPr>
        <p:spPr>
          <a:xfrm>
            <a:off x="2011680" y="598424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focal lobar consolidation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CF7C6-47B7-A79B-6A6C-49BC47B5459D}"/>
              </a:ext>
            </a:extLst>
          </p:cNvPr>
          <p:cNvSpPr txBox="1"/>
          <p:nvPr/>
        </p:nvSpPr>
        <p:spPr>
          <a:xfrm>
            <a:off x="7386319" y="5984240"/>
            <a:ext cx="42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diffuse ‘‘interstitial’’ in both lungs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66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5"/>
            <a:ext cx="10018713" cy="1285875"/>
          </a:xfrm>
        </p:spPr>
        <p:txBody>
          <a:bodyPr/>
          <a:lstStyle/>
          <a:p>
            <a:r>
              <a:rPr lang="en-SG" b="1" dirty="0"/>
              <a:t>Data Cleaning/Exploratory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174" y="1356742"/>
            <a:ext cx="10394707" cy="52327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Datasets: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EF6D-5718-39AC-20F0-15A2ECEDF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" t="33037" r="73832" b="37778"/>
          <a:stretch/>
        </p:blipFill>
        <p:spPr>
          <a:xfrm>
            <a:off x="1204317" y="2023590"/>
            <a:ext cx="3130270" cy="319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6F6B3-17C2-14EE-A054-D82D1E5EF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t="19261" r="72583" b="53629"/>
          <a:stretch/>
        </p:blipFill>
        <p:spPr>
          <a:xfrm>
            <a:off x="4633298" y="2023590"/>
            <a:ext cx="3216080" cy="319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E1CCF-A49B-89AB-AC97-A5A25081B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8" t="34964" r="72000" b="37926"/>
          <a:stretch/>
        </p:blipFill>
        <p:spPr>
          <a:xfrm>
            <a:off x="8169345" y="1992221"/>
            <a:ext cx="3332481" cy="3126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8D124-ED4C-4102-39BD-30B62D361978}"/>
              </a:ext>
            </a:extLst>
          </p:cNvPr>
          <p:cNvSpPr txBox="1"/>
          <p:nvPr/>
        </p:nvSpPr>
        <p:spPr>
          <a:xfrm>
            <a:off x="696431" y="5482208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Train: B&amp;W 1341 pictures</a:t>
            </a:r>
          </a:p>
          <a:p>
            <a:r>
              <a:rPr lang="en-SG" dirty="0"/>
              <a:t>Pneumonia Train: B&amp;W 3875 pictures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129AA-223C-3ED8-C896-4A6C931A9939}"/>
              </a:ext>
            </a:extLst>
          </p:cNvPr>
          <p:cNvSpPr txBox="1"/>
          <p:nvPr/>
        </p:nvSpPr>
        <p:spPr>
          <a:xfrm>
            <a:off x="4619626" y="551729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Val: B&amp;W 8 pictures</a:t>
            </a:r>
          </a:p>
          <a:p>
            <a:r>
              <a:rPr lang="en-SG" dirty="0"/>
              <a:t>Pneumonia Val: B&amp;W 8 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DE1DF-2D1A-2A0B-E285-FF588F15E231}"/>
              </a:ext>
            </a:extLst>
          </p:cNvPr>
          <p:cNvSpPr txBox="1"/>
          <p:nvPr/>
        </p:nvSpPr>
        <p:spPr>
          <a:xfrm>
            <a:off x="8372476" y="5501258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Test: B&amp;W 234 pictures</a:t>
            </a:r>
          </a:p>
          <a:p>
            <a:r>
              <a:rPr lang="en-SG" dirty="0"/>
              <a:t>Pneumonia Test: B&amp;W 390 pictures</a:t>
            </a:r>
          </a:p>
        </p:txBody>
      </p:sp>
    </p:spTree>
    <p:extLst>
      <p:ext uri="{BB962C8B-B14F-4D97-AF65-F5344CB8AC3E}">
        <p14:creationId xmlns:p14="http://schemas.microsoft.com/office/powerpoint/2010/main" val="39616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5"/>
            <a:ext cx="10018713" cy="1194817"/>
          </a:xfrm>
        </p:spPr>
        <p:txBody>
          <a:bodyPr/>
          <a:lstStyle/>
          <a:p>
            <a:r>
              <a:rPr lang="en-SG" b="1" dirty="0"/>
              <a:t>Data Cleaning/Exploratory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174" y="1356742"/>
            <a:ext cx="10394707" cy="523275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8D124-ED4C-4102-39BD-30B62D361978}"/>
              </a:ext>
            </a:extLst>
          </p:cNvPr>
          <p:cNvSpPr txBox="1"/>
          <p:nvPr/>
        </p:nvSpPr>
        <p:spPr>
          <a:xfrm>
            <a:off x="1884361" y="5531541"/>
            <a:ext cx="37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Chest X-Ray (label as 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129AA-223C-3ED8-C896-4A6C931A9939}"/>
              </a:ext>
            </a:extLst>
          </p:cNvPr>
          <p:cNvSpPr txBox="1"/>
          <p:nvPr/>
        </p:nvSpPr>
        <p:spPr>
          <a:xfrm>
            <a:off x="6450490" y="5553759"/>
            <a:ext cx="42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Pneumonia Chest X-Ray (label as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962A2-679D-EE46-C4B5-9B2CD3124C4C}"/>
              </a:ext>
            </a:extLst>
          </p:cNvPr>
          <p:cNvSpPr txBox="1"/>
          <p:nvPr/>
        </p:nvSpPr>
        <p:spPr>
          <a:xfrm>
            <a:off x="1707040" y="6002297"/>
            <a:ext cx="1039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Above plot confirms that for Pneumonia cases, there are white patches in the lung area as compared to Normal case. In order to make a stronger contrast between the 2 types of images, data augmentation (such as tune brightness, horizonal and vertical flip) is recommended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5360A1-DFF5-7A07-06CD-24B3209F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" t="46111" r="74294" b="15833"/>
          <a:stretch/>
        </p:blipFill>
        <p:spPr>
          <a:xfrm>
            <a:off x="1514477" y="1333472"/>
            <a:ext cx="4325940" cy="4168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E5FF19-49EE-220C-6CF7-2C53BD63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4" t="27361" r="73906" b="35912"/>
          <a:stretch/>
        </p:blipFill>
        <p:spPr>
          <a:xfrm>
            <a:off x="6450490" y="1333472"/>
            <a:ext cx="4227034" cy="41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575" y="1400176"/>
            <a:ext cx="10394707" cy="2486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augmentation will increase the diversity of the training set. This is done by 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image rotation, 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tune the brightness of the images,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flip the images vertically and horizontally.</a:t>
            </a:r>
          </a:p>
          <a:p>
            <a:r>
              <a:rPr lang="en-US" sz="20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Below transformed image for a Normal case is darker and horizonal flipped</a:t>
            </a: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96251-E693-D32A-E0CA-FDA446CC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6" t="29334" r="27084" b="13750"/>
          <a:stretch/>
        </p:blipFill>
        <p:spPr>
          <a:xfrm>
            <a:off x="3133618" y="3091350"/>
            <a:ext cx="7656302" cy="36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03680" y="1400176"/>
            <a:ext cx="10394707" cy="723264"/>
          </a:xfrm>
        </p:spPr>
        <p:txBody>
          <a:bodyPr>
            <a:normAutofit fontScale="92500"/>
          </a:bodyPr>
          <a:lstStyle/>
          <a:p>
            <a:r>
              <a:rPr lang="en-SG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This is a Pneumonia case. Transformed image brighter, horizontal/vertical flip.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919E5-FE9F-3AF6-9929-62917ED94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" t="40297" r="27584" b="8296"/>
          <a:stretch/>
        </p:blipFill>
        <p:spPr>
          <a:xfrm>
            <a:off x="1503680" y="1788160"/>
            <a:ext cx="812800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5143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   Evaluation Metrics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917" y="4239261"/>
            <a:ext cx="10394707" cy="7232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In the selection of the appropriate model, the metrics used will be the accuracy and recall. Objective is to increase accuracy yet with low level of false  negative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Accuracy = 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tp+tn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)/(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tp+fp+tn+fn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Recall= 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/(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On top of it, it needs to be supported with a plot of accuracy and loss of training and validation dataset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:True Positive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False Negative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True Negative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False Negative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116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1850</TotalTime>
  <Words>1497</Words>
  <Application>Microsoft Office PowerPoint</Application>
  <PresentationFormat>Widescreen</PresentationFormat>
  <Paragraphs>371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Corbel</vt:lpstr>
      <vt:lpstr>Roboto</vt:lpstr>
      <vt:lpstr>Parallax</vt:lpstr>
      <vt:lpstr>Pneumonia detection in chest X-ray images using deep learning models </vt:lpstr>
      <vt:lpstr>Agenda</vt:lpstr>
      <vt:lpstr>Background</vt:lpstr>
      <vt:lpstr>Background</vt:lpstr>
      <vt:lpstr>Data Cleaning/Exploratory Data Analysis</vt:lpstr>
      <vt:lpstr>Data Cleaning/Exploratory Data Analysis</vt:lpstr>
      <vt:lpstr>Feature Engineering </vt:lpstr>
      <vt:lpstr>Feature Engineering </vt:lpstr>
      <vt:lpstr>   Evaluation Metrics </vt:lpstr>
      <vt:lpstr>   CNN Model </vt:lpstr>
      <vt:lpstr>Modelling Base Model- CNN architecture</vt:lpstr>
      <vt:lpstr>Modelling </vt:lpstr>
      <vt:lpstr>Modelling Model 1- CNN architecture</vt:lpstr>
      <vt:lpstr>Modelling Model 2- CNN architecture</vt:lpstr>
      <vt:lpstr>Modelling </vt:lpstr>
      <vt:lpstr>Modelling VGG-19 architecture</vt:lpstr>
      <vt:lpstr>Modelling </vt:lpstr>
      <vt:lpstr>Modelling Model 5- VGG-19 architecture</vt:lpstr>
      <vt:lpstr>Modelling Model 6- VGG-19 architecture</vt:lpstr>
      <vt:lpstr>Modelling </vt:lpstr>
      <vt:lpstr>Error Analysis 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 in chest X-ray images using  deep learning models</dc:title>
  <dc:creator>Yiang Yuet Meng</dc:creator>
  <cp:lastModifiedBy>Yiang Yuet Meng</cp:lastModifiedBy>
  <cp:revision>15</cp:revision>
  <dcterms:created xsi:type="dcterms:W3CDTF">2022-05-09T01:48:37Z</dcterms:created>
  <dcterms:modified xsi:type="dcterms:W3CDTF">2022-05-11T09:10:44Z</dcterms:modified>
</cp:coreProperties>
</file>